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Proxima Nova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DCE25A0-377A-42CD-9904-0AE464996737}">
  <a:tblStyle styleId="{7DCE25A0-377A-42CD-9904-0AE4649967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roximaNova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ProximaNova-italic.fntdata"/><Relationship Id="rId16" Type="http://schemas.openxmlformats.org/officeDocument/2006/relationships/slide" Target="slides/slide10.xml"/><Relationship Id="rId38" Type="http://schemas.openxmlformats.org/officeDocument/2006/relationships/font" Target="fonts/ProximaNova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ae59f55a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ae59f55a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ae59f55a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ae59f55a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ae59f55a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ae59f55a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ae59f55a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ae59f55a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afddb82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afddb82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ae59f55a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ae59f55a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ae59f55a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ae59f55a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ae59f55a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ae59f55a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ae59f55a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ae59f55a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ae59f55a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ae59f55a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a1b4e58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a1b4e58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ae59f55a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ae59f55a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ae59f55a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ae59f55a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ae59f55a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ae59f55a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ae59f55a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ae59f55a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ae59f55a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ae59f55a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ae59f55a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ae59f55a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b28c52e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b28c52e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ae59f55a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ae59f55a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483185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483185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5a1b4e583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5a1b4e583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5a1b4e583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5a1b4e583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5a1b4e583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5a1b4e583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626d24df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626d24df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5a1b4e583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5a1b4e583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ae59f55a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ae59f55a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ae59f55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ae59f55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ae59f55a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ae59f55a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ae59f55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ae59f55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Módulo 3: Introducción al modelado de datos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Diplomatura en Ciencias Sociales Computacionales y Humanidades Digitales (IDAES-UNSAM) - Agosto 2022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37818" l="15544" r="15948" t="36940"/>
          <a:stretch/>
        </p:blipFill>
        <p:spPr>
          <a:xfrm>
            <a:off x="7195950" y="284375"/>
            <a:ext cx="1684874" cy="4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II.a.</a:t>
            </a:r>
            <a:r>
              <a:rPr lang="en-GB"/>
              <a:t>Por qué no regresión lineal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problema de ordenalizar + probabilidades fuera de rango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Usar una regresión lineal para una variable target con más de 2 categorías implicaría convertirla en ordinal, lo que </a:t>
            </a:r>
            <a:r>
              <a:rPr lang="en-GB">
                <a:highlight>
                  <a:schemeClr val="lt2"/>
                </a:highlight>
              </a:rPr>
              <a:t>asume dos cosas problemáticas</a:t>
            </a:r>
            <a:r>
              <a:rPr lang="en-GB"/>
              <a:t>: que hay un orden entre las categorías y que son equidistantes.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Pero incluso con una dicotómica, regresión lineal daría </a:t>
            </a:r>
            <a:r>
              <a:rPr lang="en-GB">
                <a:highlight>
                  <a:schemeClr val="lt2"/>
                </a:highlight>
              </a:rPr>
              <a:t>probabilidades fuera del rango</a:t>
            </a:r>
            <a:r>
              <a:rPr lang="en-GB"/>
              <a:t> 0-1.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182442"/>
            <a:ext cx="4260300" cy="238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0"/>
            <a:ext cx="2879111" cy="10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II.b.</a:t>
            </a:r>
            <a:r>
              <a:rPr lang="en-GB"/>
              <a:t>Fórmula, coeficientes y lectura de outputs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función logística nos da como resultado la </a:t>
            </a:r>
            <a:r>
              <a:rPr i="1" lang="en-GB"/>
              <a:t>probabilidad</a:t>
            </a:r>
            <a:r>
              <a:rPr lang="en-GB"/>
              <a:t> de pertenecer a cada categoría de Y </a:t>
            </a:r>
            <a:r>
              <a:rPr i="1" lang="en-GB"/>
              <a:t>dado</a:t>
            </a:r>
            <a:r>
              <a:rPr lang="en-GB"/>
              <a:t> X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4572000" y="1533475"/>
            <a:ext cx="4260300" cy="30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</a:t>
            </a:r>
            <a:r>
              <a:rPr lang="en-GB">
                <a:highlight>
                  <a:schemeClr val="lt2"/>
                </a:highlight>
              </a:rPr>
              <a:t>coeficientes</a:t>
            </a:r>
            <a:r>
              <a:rPr lang="en-GB"/>
              <a:t> son los mismos que en la regresión lineal: </a:t>
            </a:r>
            <a:r>
              <a:rPr b="1" lang="en-GB"/>
              <a:t>𝛽</a:t>
            </a:r>
            <a:r>
              <a:rPr b="1" baseline="-25000" lang="en-GB"/>
              <a:t>0</a:t>
            </a:r>
            <a:r>
              <a:rPr lang="en-GB"/>
              <a:t> para el intercept y </a:t>
            </a:r>
            <a:r>
              <a:rPr b="1" lang="en-GB"/>
              <a:t>𝛽</a:t>
            </a:r>
            <a:r>
              <a:rPr b="1" baseline="-25000" lang="en-GB"/>
              <a:t>1</a:t>
            </a:r>
            <a:r>
              <a:rPr lang="en-GB"/>
              <a:t> para la variable independiente. Pero están elevados sobre el número </a:t>
            </a:r>
            <a:r>
              <a:rPr b="1" i="1" lang="en-GB"/>
              <a:t>e</a:t>
            </a:r>
            <a:r>
              <a:rPr lang="en-GB"/>
              <a:t>, base del logaritmo natural.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La expresión de abajo es el </a:t>
            </a:r>
            <a:r>
              <a:rPr lang="en-GB">
                <a:highlight>
                  <a:schemeClr val="lt2"/>
                </a:highlight>
              </a:rPr>
              <a:t>odds</a:t>
            </a:r>
            <a:r>
              <a:rPr lang="en-GB"/>
              <a:t>. Valores cercanos a 0 indican baja probabilidad; más altos implican más alta probabilidad.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00" y="1867100"/>
            <a:ext cx="4162300" cy="14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513" y="3460075"/>
            <a:ext cx="311467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53347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highlight>
                  <a:schemeClr val="lt2"/>
                </a:highlight>
              </a:rPr>
              <a:t>Función Logística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3209205"/>
            <a:ext cx="42603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highlight>
                  <a:schemeClr val="lt2"/>
                </a:highlight>
              </a:rPr>
              <a:t>Odds</a:t>
            </a:r>
            <a:endParaRPr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resultado de la función es una curva en forma de S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curva nos indica la </a:t>
            </a:r>
            <a:r>
              <a:rPr lang="en-GB">
                <a:highlight>
                  <a:schemeClr val="lt2"/>
                </a:highlight>
              </a:rPr>
              <a:t>probabilidad</a:t>
            </a:r>
            <a:r>
              <a:rPr lang="en-GB"/>
              <a:t> de pertenecer a cada categoría de Y para cada valor de X.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El límite de a partir de qué probabilidad (0.5? 0.2? 0.8?) predecimos cada categoría depende de nuestro objetivo y campo de estudio, como veremos más adelante.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512875"/>
            <a:ext cx="391477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lectura del output tiene similitudes y diferencias respecto de la regresión lineal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4572025" y="1554850"/>
            <a:ext cx="4260300" cy="3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lt2"/>
                </a:highlight>
              </a:rPr>
              <a:t>Similitudes</a:t>
            </a:r>
            <a:r>
              <a:rPr lang="en-GB"/>
              <a:t>: p-value pequeño nos indica baja probabilidad de rechazar hipótesis nula, es decir que existe relación entre las variables. Coeficiente positivo implica relación directa (“a &gt; balance, &gt; p de default”).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highlight>
                  <a:schemeClr val="accent5"/>
                </a:highlight>
              </a:rPr>
              <a:t>Diferencias</a:t>
            </a:r>
            <a:r>
              <a:rPr lang="en-GB"/>
              <a:t>: un aumento de una unidad en balance no implica un aumento de una unidad en default, sino que multiplica a los odds por </a:t>
            </a:r>
            <a:r>
              <a:rPr b="1" i="1" lang="en-GB"/>
              <a:t>e</a:t>
            </a:r>
            <a:r>
              <a:rPr b="1" baseline="30000" i="1" lang="en-GB"/>
              <a:t>𝛽1</a:t>
            </a:r>
            <a:r>
              <a:rPr lang="en-GB"/>
              <a:t>, es decir que el aumento en la probabilidad depende del sector de la curva en el que estemos.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02450"/>
            <a:ext cx="4260301" cy="129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025" y="2753538"/>
            <a:ext cx="2647448" cy="1985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II.c.</a:t>
            </a:r>
            <a:r>
              <a:rPr lang="en-GB"/>
              <a:t>Regresión Logística Múltiple y variables independientes cualitativas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Podemos sumar variables cualitativas como dummies, igual que hicimos en la regresión lineal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457275"/>
            <a:ext cx="3929100" cy="31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El coeficiente (que en este ejemplo es significativo porque el p-value es pequeño) entonces nos habla de cuánta mayor probabilidad hay de defaultear si se es estudiante respecto de la categoría default (no estudiante).</a:t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925" y="1457271"/>
            <a:ext cx="4591375" cy="13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925" y="3257550"/>
            <a:ext cx="4591375" cy="93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 sumar variables X la convertimos en múltiple</a:t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Y nos pasa algo parecido a lo que nos sucedía en la regresión lineal múltiple: al controlar por otras variables, algunas relaciones significativas desaparecen. O peor, como en este caso en que student[yes] pasa a tener el sentido inverso.</a:t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300" y="1152463"/>
            <a:ext cx="419100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300" y="2401650"/>
            <a:ext cx="4190999" cy="165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</a:t>
            </a:r>
            <a:r>
              <a:rPr lang="en-GB"/>
              <a:t>Intro a otros modelos de clasificación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Estructura de las clases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00" y="1210600"/>
            <a:ext cx="8839199" cy="322761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 rot="10800000">
            <a:off x="3449125" y="1061150"/>
            <a:ext cx="457500" cy="418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III.a.</a:t>
            </a:r>
            <a:r>
              <a:rPr lang="en-GB"/>
              <a:t>Linear Discriminant Analysis (LDA)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 LDA y cuándo puede servirnos</a:t>
            </a:r>
            <a:endParaRPr/>
          </a:p>
        </p:txBody>
      </p:sp>
      <p:sp>
        <p:nvSpPr>
          <p:cNvPr id="191" name="Google Shape;191;p33"/>
          <p:cNvSpPr txBox="1"/>
          <p:nvPr>
            <p:ph idx="1" type="body"/>
          </p:nvPr>
        </p:nvSpPr>
        <p:spPr>
          <a:xfrm>
            <a:off x="311700" y="1152475"/>
            <a:ext cx="4260300" cy="17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Qué es: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Consiste en modelar la distribución de X para cada clase de Y; luego usa el teorema de Bayes para estimar p(X).</a:t>
            </a:r>
            <a:endParaRPr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311700" y="2866975"/>
            <a:ext cx="4260300" cy="17145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En qué casos performa mejor: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1"/>
                </a:solidFill>
              </a:rPr>
              <a:t>Cuando las clases de Y están bien separadas, cuando n es es pequeño y cuando tenemos más de 2 clases, LDA puede performar mejor que Regresión Logística.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575" y="1623424"/>
            <a:ext cx="3808276" cy="24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III.b.</a:t>
            </a:r>
            <a:r>
              <a:rPr lang="en-GB"/>
              <a:t>K-nearest neighbors classifier (KNN)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311700" y="2866975"/>
            <a:ext cx="4260300" cy="17145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En qué casos performa mejor: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1"/>
                </a:solidFill>
              </a:rPr>
              <a:t>Cuando tenemos pocos predictores X y la frontera entre las clases es fuertemente no-lineal.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 KNN y cuándo puede servirnos</a:t>
            </a:r>
            <a:endParaRPr/>
          </a:p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1152475"/>
            <a:ext cx="4260300" cy="17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Qué es: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Al igual que en la regresión-KNN, el KNN-classifier identifica las K observaciones de entrenamiento que estén más cercanas a una observación x</a:t>
            </a:r>
            <a:r>
              <a:rPr baseline="-25000" lang="en-GB"/>
              <a:t>0</a:t>
            </a:r>
            <a:r>
              <a:rPr lang="en-GB"/>
              <a:t> y las imputa a la clase mayoritaria entre ellas.</a:t>
            </a:r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800" y="1458925"/>
            <a:ext cx="3983500" cy="27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IV.</a:t>
            </a:r>
            <a:r>
              <a:rPr lang="en-GB"/>
              <a:t>Confusion matrix y threshold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matriz de confusión muestra cuán bueno es el modelo</a:t>
            </a:r>
            <a:endParaRPr/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800" y="1784350"/>
            <a:ext cx="381000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1152475"/>
            <a:ext cx="398188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Varias medidas nos dicen cuán bueno es un clasificador</a:t>
            </a:r>
            <a:endParaRPr/>
          </a:p>
        </p:txBody>
      </p:sp>
      <p:graphicFrame>
        <p:nvGraphicFramePr>
          <p:cNvPr id="224" name="Google Shape;224;p38"/>
          <p:cNvGraphicFramePr/>
          <p:nvPr/>
        </p:nvGraphicFramePr>
        <p:xfrm>
          <a:off x="311700" y="140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{7DCE25A0-377A-42CD-9904-0AE464996737}</a:tableStyleId>
              </a:tblPr>
              <a:tblGrid>
                <a:gridCol w="1549050"/>
                <a:gridCol w="2488700"/>
                <a:gridCol w="4482825"/>
              </a:tblGrid>
              <a:tr h="524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Medida</a:t>
                      </a:r>
                      <a:endParaRPr b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Ecuación</a:t>
                      </a:r>
                      <a:endParaRPr b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Explicación</a:t>
                      </a:r>
                      <a:endParaRPr b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84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Sensitivity o Recall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True Positives / (True Positives + False Negatives)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 proporción de positivos identificados correctamente sobre el total de positivos reales: cuán bueno es el modelo </a:t>
                      </a:r>
                      <a:r>
                        <a:rPr lang="en-GB">
                          <a:highlight>
                            <a:schemeClr val="lt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detectando casos positivos</a:t>
                      </a: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Specificity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True Negatives / (True Negatives + False Positives)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 proporción de negativos identificados correctamente sobre el total de negativos reales: cuán bueno es el modelo </a:t>
                      </a:r>
                      <a:r>
                        <a:rPr lang="en-GB">
                          <a:highlight>
                            <a:schemeClr val="lt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evitando falsas alarmas</a:t>
                      </a: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Precision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True Positives / (True Positives + False Positives)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 proporción de positivos identificados correctamente sobre el total de positivos predichos: </a:t>
                      </a:r>
                      <a:r>
                        <a:rPr lang="en-GB">
                          <a:highlight>
                            <a:schemeClr val="lt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cuán preciso es el modelo al clasificar positivos</a:t>
                      </a: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Mover el threshold: depende de nuestro objetivo</a:t>
            </a:r>
            <a:endParaRPr/>
          </a:p>
        </p:txBody>
      </p:sp>
      <p:pic>
        <p:nvPicPr>
          <p:cNvPr id="230" name="Google Shape;2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4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Vamos al break y luego al práctico con Tomi</a:t>
            </a:r>
            <a:endParaRPr/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00" y="1210600"/>
            <a:ext cx="8839199" cy="322761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0"/>
          <p:cNvSpPr/>
          <p:nvPr/>
        </p:nvSpPr>
        <p:spPr>
          <a:xfrm rot="10800000">
            <a:off x="3449125" y="1906125"/>
            <a:ext cx="457500" cy="418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semana que viene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Teórico 3: </a:t>
            </a:r>
            <a:r>
              <a:rPr lang="en-GB"/>
              <a:t>Clasificación: regresión logística, LDA, KNN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martes que viene, 23 de agosto</a:t>
            </a:r>
            <a:endParaRPr/>
          </a:p>
        </p:txBody>
      </p:sp>
      <p:sp>
        <p:nvSpPr>
          <p:cNvPr id="248" name="Google Shape;24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Teórico: </a:t>
            </a:r>
            <a:r>
              <a:rPr lang="en-GB"/>
              <a:t>Cross-validation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Práctico: resolver guía P3b. Traer dudas y/o comentarios.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Modelos de clasificación: para qué sirven y cuáles existen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Regresión Logística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Por qué no regresión lineal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Fórmula, coeficientes y lectura de outputs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Regresión </a:t>
            </a:r>
            <a:r>
              <a:rPr lang="en-GB"/>
              <a:t>Logística</a:t>
            </a:r>
            <a:r>
              <a:rPr lang="en-GB"/>
              <a:t> Múltiple y con predictores cualitativos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Intro a otros modelos de clasificación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Linear Discriminant Analysis (LDA)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K-nearest neighbors classifier (KNN)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Confusion matrix, sensitivity, specificity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I.</a:t>
            </a:r>
            <a:r>
              <a:rPr lang="en-GB"/>
              <a:t>Modelos de clasificación: para qué sirven y cuáles existen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modelos de clasificación sirven para Y categóricas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4312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modelos de </a:t>
            </a:r>
            <a:r>
              <a:rPr lang="en-GB">
                <a:highlight>
                  <a:schemeClr val="lt2"/>
                </a:highlight>
              </a:rPr>
              <a:t>regresión</a:t>
            </a:r>
            <a:r>
              <a:rPr lang="en-GB"/>
              <a:t> (como las regresiones lineales de la clase pasada) sirven para predecir variables target cuantitativas: </a:t>
            </a:r>
            <a:r>
              <a:rPr lang="en-GB">
                <a:highlight>
                  <a:schemeClr val="lt2"/>
                </a:highlight>
              </a:rPr>
              <a:t>predicen una cantidad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Los modelos de </a:t>
            </a:r>
            <a:r>
              <a:rPr lang="en-GB">
                <a:highlight>
                  <a:schemeClr val="lt2"/>
                </a:highlight>
              </a:rPr>
              <a:t>clasificación</a:t>
            </a:r>
            <a:r>
              <a:rPr lang="en-GB"/>
              <a:t>, en cambio, sirven para variables target cualitativas: nos dicen la </a:t>
            </a:r>
            <a:r>
              <a:rPr lang="en-GB">
                <a:highlight>
                  <a:schemeClr val="lt2"/>
                </a:highlight>
              </a:rPr>
              <a:t>probabilidad de pertenecer a una categoría</a:t>
            </a:r>
            <a:r>
              <a:rPr lang="en-GB"/>
              <a:t> del output.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16478" l="8621" r="10196" t="0"/>
          <a:stretch/>
        </p:blipFill>
        <p:spPr>
          <a:xfrm>
            <a:off x="4764475" y="1433913"/>
            <a:ext cx="4067825" cy="28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Semáforo de modelos de clasificación: veremos algunos en este módulo y otros en el siguiente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508425"/>
            <a:ext cx="4260300" cy="30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chemeClr val="lt2"/>
                </a:highlight>
              </a:rPr>
              <a:t>Regresión Logística</a:t>
            </a:r>
            <a:endParaRPr>
              <a:highlight>
                <a:schemeClr val="lt2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chemeClr val="accent6"/>
                </a:highlight>
              </a:rPr>
              <a:t>Linear Discriminant Analysis</a:t>
            </a:r>
            <a:endParaRPr>
              <a:highlight>
                <a:schemeClr val="accent6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chemeClr val="accent6"/>
                </a:highlight>
              </a:rPr>
              <a:t>K-nearest neighbors</a:t>
            </a:r>
            <a:endParaRPr>
              <a:highlight>
                <a:schemeClr val="accent6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chemeClr val="accent5"/>
                </a:highlight>
              </a:rPr>
              <a:t>Decision Tree</a:t>
            </a:r>
            <a:endParaRPr>
              <a:highlight>
                <a:schemeClr val="accent5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chemeClr val="accent5"/>
                </a:highlight>
              </a:rPr>
              <a:t>Random Forest</a:t>
            </a:r>
            <a:endParaRPr>
              <a:highlight>
                <a:schemeClr val="accent5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chemeClr val="accent5"/>
                </a:highlight>
              </a:rPr>
              <a:t>Support Vector Machine</a:t>
            </a:r>
            <a:endParaRPr>
              <a:highlight>
                <a:schemeClr val="accent5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chemeClr val="accent5"/>
                </a:highlight>
              </a:rPr>
              <a:t>Neural Network</a:t>
            </a:r>
            <a:endParaRPr>
              <a:highlight>
                <a:schemeClr val="accent5"/>
              </a:highlight>
            </a:endParaRPr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4572000" y="1508425"/>
            <a:ext cx="4260300" cy="30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veremos en este módulo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Los introduciremos en este módulo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Los verán en el próximo módulo</a:t>
            </a:r>
            <a:endParaRPr/>
          </a:p>
        </p:txBody>
      </p:sp>
      <p:cxnSp>
        <p:nvCxnSpPr>
          <p:cNvPr id="104" name="Google Shape;104;p20"/>
          <p:cNvCxnSpPr/>
          <p:nvPr/>
        </p:nvCxnSpPr>
        <p:spPr>
          <a:xfrm>
            <a:off x="4252225" y="1508425"/>
            <a:ext cx="0" cy="4182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20"/>
          <p:cNvCxnSpPr/>
          <p:nvPr/>
        </p:nvCxnSpPr>
        <p:spPr>
          <a:xfrm>
            <a:off x="4252225" y="1926625"/>
            <a:ext cx="0" cy="8181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20"/>
          <p:cNvCxnSpPr/>
          <p:nvPr/>
        </p:nvCxnSpPr>
        <p:spPr>
          <a:xfrm>
            <a:off x="4252225" y="2744725"/>
            <a:ext cx="0" cy="16197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</a:t>
            </a:r>
            <a:r>
              <a:rPr lang="en-GB"/>
              <a:t>I.</a:t>
            </a:r>
            <a:r>
              <a:rPr lang="en-GB"/>
              <a:t>Regresión Logística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